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1" r:id="rId5"/>
    <p:sldId id="262" r:id="rId6"/>
    <p:sldId id="263"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66BC-0C3D-4C55-BDFC-2BD3F234E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D5DEC-35C4-45EF-8610-E598BD7A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7FC6A1-F4E2-4549-BD5C-4FA9E41C58FA}"/>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BC5736F7-A072-465E-8622-2B7943BF7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BB01A-8786-4CA3-BAF3-CC99EC68A20C}"/>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295403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6514-6E4B-437B-AFBC-3B7E8B1270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D8C9-C386-4DFE-B2B0-A99F01D43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8A35F-6CE7-4787-9311-68CEE548C755}"/>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141E9971-DB81-4935-AC34-941BEFF8E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C4123-8916-4FAD-99D3-0B3039FE3C62}"/>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77964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6674B-C241-41D2-987D-6BE9D981BD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13BB48-4DB0-454C-AE94-41F5BF4A6B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E9174-C1F3-4F59-92AE-2332BC8B62A9}"/>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A090E6F9-F9A7-4E69-987C-E618AD4D6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8A32-B84D-4CD3-8C35-88AAC05290CD}"/>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300866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FD81-762B-4A79-8A0D-863B8B0D57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EF241-7720-4FE9-A448-FF6959029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AB7F1-42E3-4AEB-B00A-8DCAF2896CB6}"/>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6493A577-55A5-4280-A852-C972D7761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49D4D-AC7B-4697-B4BC-1A99FA926036}"/>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27176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E2CE-1C1C-4E4D-ABD3-8042A0D9F0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5F773D-F01C-42A5-AD1F-6C946B4F8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56A816-76E2-49D9-B69D-0737C5C5B365}"/>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E597A144-3109-47D5-8FC6-C98EB8CE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43591-5A19-42E7-AD32-2228EA0314FA}"/>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70363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83A-6EF0-472E-8306-41AE9B452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0A371C-061F-4270-B57B-ACE477887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19BA8-56E0-4B12-BF58-E7D4365FA0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8A6F2B-81E4-472A-BFF3-54BAA1FC0FA5}"/>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6" name="Footer Placeholder 5">
            <a:extLst>
              <a:ext uri="{FF2B5EF4-FFF2-40B4-BE49-F238E27FC236}">
                <a16:creationId xmlns:a16="http://schemas.microsoft.com/office/drawing/2014/main" id="{C4DD9D77-EBEB-4D67-975E-0964E4540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866C-F6BE-45CB-9434-3B912F6FE1FE}"/>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72771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42EA-A0DB-457A-A2F2-54F191588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4546BF-C1CB-4CFC-A645-BF6B54D6C3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855476-DB2B-4B4A-B049-4DE7965390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30F980-5F18-4995-A596-AC80B7F3AE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6E2E08-FCFB-467F-9943-F8CF2C5DEA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FDB1D1-EAD5-44CC-BDDC-18F3D03573DB}"/>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8" name="Footer Placeholder 7">
            <a:extLst>
              <a:ext uri="{FF2B5EF4-FFF2-40B4-BE49-F238E27FC236}">
                <a16:creationId xmlns:a16="http://schemas.microsoft.com/office/drawing/2014/main" id="{A4762D50-82C9-4D09-BE6D-2A30E48453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96607B-41CA-427F-B036-49EFF3D7FDD1}"/>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201940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6AC8-F924-48D2-9053-12C85B51A7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D8C6C-4EE1-4BFE-B056-E752DCEAD56F}"/>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4" name="Footer Placeholder 3">
            <a:extLst>
              <a:ext uri="{FF2B5EF4-FFF2-40B4-BE49-F238E27FC236}">
                <a16:creationId xmlns:a16="http://schemas.microsoft.com/office/drawing/2014/main" id="{DD474E91-17A8-4B19-9194-309503C530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47ADA1-C597-4D1A-87B2-F575E32851E6}"/>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420351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BDC2C7-D791-47A5-B90E-78FA02A14309}"/>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3" name="Footer Placeholder 2">
            <a:extLst>
              <a:ext uri="{FF2B5EF4-FFF2-40B4-BE49-F238E27FC236}">
                <a16:creationId xmlns:a16="http://schemas.microsoft.com/office/drawing/2014/main" id="{4CF03A96-1B94-4E3E-B61C-E9AC0BABCB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63D52-740D-4DC2-B6B4-12D28FFD60C8}"/>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634434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B9C8-D418-4066-82E3-9474C7A6E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B8B525-3952-44D4-92DC-88D9CF122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2BDE6F-93F1-45E8-9F5F-BF921ABAC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E52D25-F115-4F9C-BC96-E11F0119064B}"/>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6" name="Footer Placeholder 5">
            <a:extLst>
              <a:ext uri="{FF2B5EF4-FFF2-40B4-BE49-F238E27FC236}">
                <a16:creationId xmlns:a16="http://schemas.microsoft.com/office/drawing/2014/main" id="{D5679650-9BED-4C47-9F1B-7D5263E17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2BBE9-550A-4DF6-A29D-A3BC2E5B3D2F}"/>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3139609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DCE7-02C2-4B1E-A56C-009BEB001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069116-2EEE-462A-8026-89407C296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F9559-FC53-46C1-B695-926E24E2D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BE27D-8AE5-44D0-8655-C906EBD036D5}"/>
              </a:ext>
            </a:extLst>
          </p:cNvPr>
          <p:cNvSpPr>
            <a:spLocks noGrp="1"/>
          </p:cNvSpPr>
          <p:nvPr>
            <p:ph type="dt" sz="half" idx="10"/>
          </p:nvPr>
        </p:nvSpPr>
        <p:spPr/>
        <p:txBody>
          <a:bodyPr/>
          <a:lstStyle/>
          <a:p>
            <a:fld id="{B3C75792-39B4-4426-ABC7-BD0C2A95E042}" type="datetimeFigureOut">
              <a:rPr lang="en-US" smtClean="0"/>
              <a:t>5/7/2019</a:t>
            </a:fld>
            <a:endParaRPr lang="en-US"/>
          </a:p>
        </p:txBody>
      </p:sp>
      <p:sp>
        <p:nvSpPr>
          <p:cNvPr id="6" name="Footer Placeholder 5">
            <a:extLst>
              <a:ext uri="{FF2B5EF4-FFF2-40B4-BE49-F238E27FC236}">
                <a16:creationId xmlns:a16="http://schemas.microsoft.com/office/drawing/2014/main" id="{7C9CA6F9-ECCA-4B02-863A-9DDC0E5B5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6E398-D73C-4FBE-88E1-FDAA9C8A2620}"/>
              </a:ext>
            </a:extLst>
          </p:cNvPr>
          <p:cNvSpPr>
            <a:spLocks noGrp="1"/>
          </p:cNvSpPr>
          <p:nvPr>
            <p:ph type="sldNum" sz="quarter" idx="12"/>
          </p:nvPr>
        </p:nvSpPr>
        <p:spPr/>
        <p:txBody>
          <a:bodyPr/>
          <a:lstStyle/>
          <a:p>
            <a:fld id="{718E9351-09D7-4721-A66D-9AC20854F3DF}" type="slidenum">
              <a:rPr lang="en-US" smtClean="0"/>
              <a:t>‹#›</a:t>
            </a:fld>
            <a:endParaRPr lang="en-US"/>
          </a:p>
        </p:txBody>
      </p:sp>
    </p:spTree>
    <p:extLst>
      <p:ext uri="{BB962C8B-B14F-4D97-AF65-F5344CB8AC3E}">
        <p14:creationId xmlns:p14="http://schemas.microsoft.com/office/powerpoint/2010/main" val="2559353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31416-2DD4-4780-AF18-A1AF970A2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32EF-B39E-4184-A887-DF1480AA56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CB014-5FFD-45B1-8DA7-479E1EF8E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5792-39B4-4426-ABC7-BD0C2A95E042}" type="datetimeFigureOut">
              <a:rPr lang="en-US" smtClean="0"/>
              <a:t>5/7/2019</a:t>
            </a:fld>
            <a:endParaRPr lang="en-US"/>
          </a:p>
        </p:txBody>
      </p:sp>
      <p:sp>
        <p:nvSpPr>
          <p:cNvPr id="5" name="Footer Placeholder 4">
            <a:extLst>
              <a:ext uri="{FF2B5EF4-FFF2-40B4-BE49-F238E27FC236}">
                <a16:creationId xmlns:a16="http://schemas.microsoft.com/office/drawing/2014/main" id="{D842EDD2-546B-4D44-8ECA-89FED86E0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94B8B5-CB8F-4CAE-B0F4-80B53F1EF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E9351-09D7-4721-A66D-9AC20854F3DF}" type="slidenum">
              <a:rPr lang="en-US" smtClean="0"/>
              <a:t>‹#›</a:t>
            </a:fld>
            <a:endParaRPr lang="en-US"/>
          </a:p>
        </p:txBody>
      </p:sp>
    </p:spTree>
    <p:extLst>
      <p:ext uri="{BB962C8B-B14F-4D97-AF65-F5344CB8AC3E}">
        <p14:creationId xmlns:p14="http://schemas.microsoft.com/office/powerpoint/2010/main" val="2907113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pizza shop">
            <a:extLst>
              <a:ext uri="{FF2B5EF4-FFF2-40B4-BE49-F238E27FC236}">
                <a16:creationId xmlns:a16="http://schemas.microsoft.com/office/drawing/2014/main" id="{772CF54A-13AE-4258-8A20-C33380BBE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3"/>
            <a:ext cx="12191999" cy="6825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BB4BC7-2541-423B-9E2B-3B3698236FD1}"/>
              </a:ext>
            </a:extLst>
          </p:cNvPr>
          <p:cNvSpPr>
            <a:spLocks noGrp="1"/>
          </p:cNvSpPr>
          <p:nvPr>
            <p:ph type="ctrTitle"/>
          </p:nvPr>
        </p:nvSpPr>
        <p:spPr>
          <a:xfrm>
            <a:off x="1523999" y="1788188"/>
            <a:ext cx="9144000" cy="2387600"/>
          </a:xfrm>
        </p:spPr>
        <p:txBody>
          <a:bodyPr>
            <a:normAutofit/>
          </a:bodyPr>
          <a:lstStyle/>
          <a:p>
            <a:r>
              <a:rPr lang="en-US" sz="8000" b="1" dirty="0">
                <a:solidFill>
                  <a:srgbClr val="0070C0"/>
                </a:solidFill>
              </a:rPr>
              <a:t>Milan, Where open a pizza shop?</a:t>
            </a:r>
          </a:p>
        </p:txBody>
      </p:sp>
    </p:spTree>
    <p:extLst>
      <p:ext uri="{BB962C8B-B14F-4D97-AF65-F5344CB8AC3E}">
        <p14:creationId xmlns:p14="http://schemas.microsoft.com/office/powerpoint/2010/main" val="143873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B059-3017-4E88-8F02-FE5BE4AC6955}"/>
              </a:ext>
            </a:extLst>
          </p:cNvPr>
          <p:cNvSpPr>
            <a:spLocks noGrp="1"/>
          </p:cNvSpPr>
          <p:nvPr>
            <p:ph type="title"/>
          </p:nvPr>
        </p:nvSpPr>
        <p:spPr>
          <a:xfrm>
            <a:off x="0" y="2664442"/>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3E7D4299-2FF7-4438-AB0B-3305D5FE956F}"/>
              </a:ext>
            </a:extLst>
          </p:cNvPr>
          <p:cNvSpPr>
            <a:spLocks noGrp="1"/>
          </p:cNvSpPr>
          <p:nvPr>
            <p:ph sz="half" idx="1"/>
          </p:nvPr>
        </p:nvSpPr>
        <p:spPr>
          <a:xfrm>
            <a:off x="267494" y="3604333"/>
            <a:ext cx="6745866" cy="3167433"/>
          </a:xfrm>
        </p:spPr>
        <p:txBody>
          <a:bodyPr/>
          <a:lstStyle/>
          <a:p>
            <a:r>
              <a:rPr lang="en-US" dirty="0"/>
              <a:t>Pizza is one of the most famous Italian dishes. And there are so many good reasons why! As can see from previous research (i.e. </a:t>
            </a:r>
            <a:r>
              <a:rPr lang="en-US" dirty="0" err="1"/>
              <a:t>Turrini</a:t>
            </a:r>
            <a:r>
              <a:rPr lang="en-US" dirty="0"/>
              <a:t> et.al. 2001, Di Vita et.al. 2016), pizza is an important food for Italian’s diet. And due to the famous of the pizza, almost all the tourist that came to Italy want to taste “The true Italian Pizza”. </a:t>
            </a:r>
          </a:p>
          <a:p>
            <a:endParaRPr lang="en-US" dirty="0"/>
          </a:p>
        </p:txBody>
      </p:sp>
      <p:pic>
        <p:nvPicPr>
          <p:cNvPr id="2050" name="Picture 2" descr="Resultado de imagen para pizza italy">
            <a:extLst>
              <a:ext uri="{FF2B5EF4-FFF2-40B4-BE49-F238E27FC236}">
                <a16:creationId xmlns:a16="http://schemas.microsoft.com/office/drawing/2014/main" id="{292AD7C8-8A4C-46EF-B911-2EB706CF4A8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0" y="0"/>
            <a:ext cx="5472344"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milan whats to see">
            <a:extLst>
              <a:ext uri="{FF2B5EF4-FFF2-40B4-BE49-F238E27FC236}">
                <a16:creationId xmlns:a16="http://schemas.microsoft.com/office/drawing/2014/main" id="{3B55F946-CC29-4C71-8012-8D329D651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360" y="0"/>
            <a:ext cx="51786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29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22C492-A1BB-4BC2-A6A4-76AB6585462C}"/>
              </a:ext>
            </a:extLst>
          </p:cNvPr>
          <p:cNvSpPr>
            <a:spLocks noGrp="1"/>
          </p:cNvSpPr>
          <p:nvPr>
            <p:ph type="title"/>
          </p:nvPr>
        </p:nvSpPr>
        <p:spPr>
          <a:xfrm>
            <a:off x="0" y="18255"/>
            <a:ext cx="10515600" cy="1325563"/>
          </a:xfrm>
        </p:spPr>
        <p:txBody>
          <a:bodyPr/>
          <a:lstStyle/>
          <a:p>
            <a:r>
              <a:rPr lang="en-US" b="1" dirty="0"/>
              <a:t>Data</a:t>
            </a:r>
            <a:endParaRPr lang="en-US" dirty="0"/>
          </a:p>
        </p:txBody>
      </p:sp>
      <p:sp>
        <p:nvSpPr>
          <p:cNvPr id="5" name="Content Placeholder 4">
            <a:extLst>
              <a:ext uri="{FF2B5EF4-FFF2-40B4-BE49-F238E27FC236}">
                <a16:creationId xmlns:a16="http://schemas.microsoft.com/office/drawing/2014/main" id="{8F6FCB91-5637-4A1B-9B01-43D86C982E1E}"/>
              </a:ext>
            </a:extLst>
          </p:cNvPr>
          <p:cNvSpPr>
            <a:spLocks noGrp="1"/>
          </p:cNvSpPr>
          <p:nvPr>
            <p:ph sz="half" idx="1"/>
          </p:nvPr>
        </p:nvSpPr>
        <p:spPr>
          <a:xfrm>
            <a:off x="838200" y="1216241"/>
            <a:ext cx="3813699" cy="4960722"/>
          </a:xfrm>
        </p:spPr>
        <p:txBody>
          <a:bodyPr>
            <a:normAutofit fontScale="92500" lnSpcReduction="10000"/>
          </a:bodyPr>
          <a:lstStyle/>
          <a:p>
            <a:pPr marL="0" indent="0">
              <a:buNone/>
            </a:pPr>
            <a:endParaRPr lang="en-US" b="1" dirty="0"/>
          </a:p>
          <a:p>
            <a:pPr marL="0" indent="0">
              <a:buNone/>
            </a:pPr>
            <a:r>
              <a:rPr lang="en-US" dirty="0"/>
              <a:t>Based on definition of our problem, factors that will influence our decision are:</a:t>
            </a:r>
          </a:p>
          <a:p>
            <a:pPr marL="0" indent="0">
              <a:buNone/>
            </a:pPr>
            <a:r>
              <a:rPr lang="en-US" dirty="0"/>
              <a:t>* number of existing restaurants in the district (any type of restaurant)</a:t>
            </a:r>
          </a:p>
          <a:p>
            <a:pPr marL="0" indent="0">
              <a:buNone/>
            </a:pPr>
            <a:r>
              <a:rPr lang="en-US" dirty="0"/>
              <a:t>* number of and distance to Pizza Shop in the district, if any</a:t>
            </a:r>
          </a:p>
          <a:p>
            <a:pPr marL="0" indent="0">
              <a:buNone/>
            </a:pPr>
            <a:r>
              <a:rPr lang="en-US" dirty="0"/>
              <a:t>* distance of neighborhood from city center</a:t>
            </a:r>
          </a:p>
          <a:p>
            <a:endParaRPr lang="en-US" dirty="0"/>
          </a:p>
        </p:txBody>
      </p:sp>
      <p:pic>
        <p:nvPicPr>
          <p:cNvPr id="7" name="Content Placeholder 6">
            <a:extLst>
              <a:ext uri="{FF2B5EF4-FFF2-40B4-BE49-F238E27FC236}">
                <a16:creationId xmlns:a16="http://schemas.microsoft.com/office/drawing/2014/main" id="{ECCC3888-FB0D-436E-BBDD-54866EF53BDB}"/>
              </a:ext>
            </a:extLst>
          </p:cNvPr>
          <p:cNvPicPr>
            <a:picLocks noGrp="1"/>
          </p:cNvPicPr>
          <p:nvPr>
            <p:ph sz="half" idx="2"/>
          </p:nvPr>
        </p:nvPicPr>
        <p:blipFill>
          <a:blip r:embed="rId2"/>
          <a:stretch>
            <a:fillRect/>
          </a:stretch>
        </p:blipFill>
        <p:spPr>
          <a:xfrm>
            <a:off x="4722920" y="834501"/>
            <a:ext cx="7386222" cy="5477522"/>
          </a:xfrm>
          <a:prstGeom prst="rect">
            <a:avLst/>
          </a:prstGeom>
        </p:spPr>
      </p:pic>
    </p:spTree>
    <p:extLst>
      <p:ext uri="{BB962C8B-B14F-4D97-AF65-F5344CB8AC3E}">
        <p14:creationId xmlns:p14="http://schemas.microsoft.com/office/powerpoint/2010/main" val="146230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48B5-8C2E-4320-B25A-7D2FFB079BCC}"/>
              </a:ext>
            </a:extLst>
          </p:cNvPr>
          <p:cNvSpPr>
            <a:spLocks noGrp="1"/>
          </p:cNvSpPr>
          <p:nvPr>
            <p:ph type="title"/>
          </p:nvPr>
        </p:nvSpPr>
        <p:spPr/>
        <p:txBody>
          <a:bodyPr/>
          <a:lstStyle/>
          <a:p>
            <a:r>
              <a:rPr lang="en-US" dirty="0"/>
              <a:t>Districts</a:t>
            </a:r>
          </a:p>
        </p:txBody>
      </p:sp>
      <p:pic>
        <p:nvPicPr>
          <p:cNvPr id="4" name="Immagine 3">
            <a:extLst>
              <a:ext uri="{FF2B5EF4-FFF2-40B4-BE49-F238E27FC236}">
                <a16:creationId xmlns:a16="http://schemas.microsoft.com/office/drawing/2014/main" id="{07C19E83-2770-48E7-82BE-8012FFC99F30}"/>
              </a:ext>
            </a:extLst>
          </p:cNvPr>
          <p:cNvPicPr>
            <a:picLocks noGrp="1"/>
          </p:cNvPicPr>
          <p:nvPr>
            <p:ph idx="1"/>
          </p:nvPr>
        </p:nvPicPr>
        <p:blipFill>
          <a:blip r:embed="rId2"/>
          <a:stretch>
            <a:fillRect/>
          </a:stretch>
        </p:blipFill>
        <p:spPr>
          <a:xfrm>
            <a:off x="2466022" y="1825625"/>
            <a:ext cx="7259955" cy="4351338"/>
          </a:xfrm>
          <a:prstGeom prst="rect">
            <a:avLst/>
          </a:prstGeom>
        </p:spPr>
      </p:pic>
    </p:spTree>
    <p:extLst>
      <p:ext uri="{BB962C8B-B14F-4D97-AF65-F5344CB8AC3E}">
        <p14:creationId xmlns:p14="http://schemas.microsoft.com/office/powerpoint/2010/main" val="101358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0C93EE-D378-41EF-A5B8-1C0E9157DF2F}"/>
              </a:ext>
            </a:extLst>
          </p:cNvPr>
          <p:cNvSpPr>
            <a:spLocks noGrp="1"/>
          </p:cNvSpPr>
          <p:nvPr>
            <p:ph type="title"/>
          </p:nvPr>
        </p:nvSpPr>
        <p:spPr/>
        <p:txBody>
          <a:bodyPr/>
          <a:lstStyle/>
          <a:p>
            <a:r>
              <a:rPr lang="en-US" b="1" dirty="0"/>
              <a:t>Analysis</a:t>
            </a:r>
            <a:endParaRPr lang="en-US" dirty="0"/>
          </a:p>
        </p:txBody>
      </p:sp>
      <p:pic>
        <p:nvPicPr>
          <p:cNvPr id="7" name="Immagine 6">
            <a:extLst>
              <a:ext uri="{FF2B5EF4-FFF2-40B4-BE49-F238E27FC236}">
                <a16:creationId xmlns:a16="http://schemas.microsoft.com/office/drawing/2014/main" id="{7B4A5E20-F039-4E11-8E72-7C835A012FF2}"/>
              </a:ext>
            </a:extLst>
          </p:cNvPr>
          <p:cNvPicPr>
            <a:picLocks noGrp="1"/>
          </p:cNvPicPr>
          <p:nvPr>
            <p:ph sz="half" idx="2"/>
          </p:nvPr>
        </p:nvPicPr>
        <p:blipFill>
          <a:blip r:embed="rId2"/>
          <a:stretch>
            <a:fillRect/>
          </a:stretch>
        </p:blipFill>
        <p:spPr>
          <a:xfrm>
            <a:off x="839788" y="3924814"/>
            <a:ext cx="5157787" cy="845110"/>
          </a:xfrm>
          <a:prstGeom prst="rect">
            <a:avLst/>
          </a:prstGeom>
        </p:spPr>
      </p:pic>
      <p:pic>
        <p:nvPicPr>
          <p:cNvPr id="8" name="Immagine 7">
            <a:extLst>
              <a:ext uri="{FF2B5EF4-FFF2-40B4-BE49-F238E27FC236}">
                <a16:creationId xmlns:a16="http://schemas.microsoft.com/office/drawing/2014/main" id="{66AC8CBB-BFB3-47D3-B13C-B7FCA57D2490}"/>
              </a:ext>
            </a:extLst>
          </p:cNvPr>
          <p:cNvPicPr/>
          <p:nvPr/>
        </p:nvPicPr>
        <p:blipFill>
          <a:blip r:embed="rId3"/>
          <a:stretch>
            <a:fillRect/>
          </a:stretch>
        </p:blipFill>
        <p:spPr>
          <a:xfrm>
            <a:off x="181252" y="3559945"/>
            <a:ext cx="6601288" cy="2121764"/>
          </a:xfrm>
          <a:prstGeom prst="rect">
            <a:avLst/>
          </a:prstGeom>
        </p:spPr>
      </p:pic>
      <p:pic>
        <p:nvPicPr>
          <p:cNvPr id="12" name="Immagine 9">
            <a:extLst>
              <a:ext uri="{FF2B5EF4-FFF2-40B4-BE49-F238E27FC236}">
                <a16:creationId xmlns:a16="http://schemas.microsoft.com/office/drawing/2014/main" id="{3FF3827F-FB7A-49C2-B9F0-B08DBDD4DBF1}"/>
              </a:ext>
            </a:extLst>
          </p:cNvPr>
          <p:cNvPicPr>
            <a:picLocks noGrp="1"/>
          </p:cNvPicPr>
          <p:nvPr>
            <p:ph sz="quarter" idx="4"/>
          </p:nvPr>
        </p:nvPicPr>
        <p:blipFill>
          <a:blip r:embed="rId4"/>
          <a:stretch>
            <a:fillRect/>
          </a:stretch>
        </p:blipFill>
        <p:spPr>
          <a:xfrm>
            <a:off x="6172200" y="2787844"/>
            <a:ext cx="5183188" cy="3119049"/>
          </a:xfrm>
          <a:prstGeom prst="rect">
            <a:avLst/>
          </a:prstGeom>
        </p:spPr>
      </p:pic>
      <p:pic>
        <p:nvPicPr>
          <p:cNvPr id="13" name="Immagine 6">
            <a:extLst>
              <a:ext uri="{FF2B5EF4-FFF2-40B4-BE49-F238E27FC236}">
                <a16:creationId xmlns:a16="http://schemas.microsoft.com/office/drawing/2014/main" id="{23EBA44D-2D44-406E-A57E-3B3295159DE8}"/>
              </a:ext>
            </a:extLst>
          </p:cNvPr>
          <p:cNvPicPr/>
          <p:nvPr/>
        </p:nvPicPr>
        <p:blipFill>
          <a:blip r:embed="rId2"/>
          <a:stretch>
            <a:fillRect/>
          </a:stretch>
        </p:blipFill>
        <p:spPr>
          <a:xfrm>
            <a:off x="141288" y="2235698"/>
            <a:ext cx="5943600" cy="1325563"/>
          </a:xfrm>
          <a:prstGeom prst="rect">
            <a:avLst/>
          </a:prstGeom>
        </p:spPr>
      </p:pic>
      <p:sp>
        <p:nvSpPr>
          <p:cNvPr id="14" name="Title 3">
            <a:extLst>
              <a:ext uri="{FF2B5EF4-FFF2-40B4-BE49-F238E27FC236}">
                <a16:creationId xmlns:a16="http://schemas.microsoft.com/office/drawing/2014/main" id="{D45F3E40-0E9B-4F43-A424-7F8971D56F09}"/>
              </a:ext>
            </a:extLst>
          </p:cNvPr>
          <p:cNvSpPr txBox="1">
            <a:spLocks/>
          </p:cNvSpPr>
          <p:nvPr/>
        </p:nvSpPr>
        <p:spPr>
          <a:xfrm>
            <a:off x="6618234" y="12370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Costumer's Density</a:t>
            </a:r>
            <a:endParaRPr lang="en-US" dirty="0"/>
          </a:p>
        </p:txBody>
      </p:sp>
    </p:spTree>
    <p:extLst>
      <p:ext uri="{BB962C8B-B14F-4D97-AF65-F5344CB8AC3E}">
        <p14:creationId xmlns:p14="http://schemas.microsoft.com/office/powerpoint/2010/main" val="103695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88AE-BDDD-41AD-8945-E8A76C72BAEC}"/>
              </a:ext>
            </a:extLst>
          </p:cNvPr>
          <p:cNvSpPr>
            <a:spLocks noGrp="1"/>
          </p:cNvSpPr>
          <p:nvPr>
            <p:ph type="title"/>
          </p:nvPr>
        </p:nvSpPr>
        <p:spPr/>
        <p:txBody>
          <a:bodyPr/>
          <a:lstStyle/>
          <a:p>
            <a:r>
              <a:rPr lang="en-US" dirty="0"/>
              <a:t>Lambrate Area</a:t>
            </a:r>
          </a:p>
        </p:txBody>
      </p:sp>
      <p:sp>
        <p:nvSpPr>
          <p:cNvPr id="3" name="Text Placeholder 2">
            <a:extLst>
              <a:ext uri="{FF2B5EF4-FFF2-40B4-BE49-F238E27FC236}">
                <a16:creationId xmlns:a16="http://schemas.microsoft.com/office/drawing/2014/main" id="{641E807A-6617-4078-814C-1A9245839B2B}"/>
              </a:ext>
            </a:extLst>
          </p:cNvPr>
          <p:cNvSpPr>
            <a:spLocks noGrp="1"/>
          </p:cNvSpPr>
          <p:nvPr>
            <p:ph type="body" idx="1"/>
          </p:nvPr>
        </p:nvSpPr>
        <p:spPr>
          <a:xfrm>
            <a:off x="209474" y="2000759"/>
            <a:ext cx="5157787" cy="823912"/>
          </a:xfrm>
        </p:spPr>
        <p:txBody>
          <a:bodyPr/>
          <a:lstStyle/>
          <a:p>
            <a:r>
              <a:rPr lang="en-US" dirty="0"/>
              <a:t>Restaurant’s information</a:t>
            </a:r>
          </a:p>
        </p:txBody>
      </p:sp>
      <p:sp>
        <p:nvSpPr>
          <p:cNvPr id="5" name="Text Placeholder 4">
            <a:extLst>
              <a:ext uri="{FF2B5EF4-FFF2-40B4-BE49-F238E27FC236}">
                <a16:creationId xmlns:a16="http://schemas.microsoft.com/office/drawing/2014/main" id="{FDB6EFEA-DCD2-474F-A90F-C09F17B545BB}"/>
              </a:ext>
            </a:extLst>
          </p:cNvPr>
          <p:cNvSpPr>
            <a:spLocks noGrp="1"/>
          </p:cNvSpPr>
          <p:nvPr>
            <p:ph type="body" sz="quarter" idx="3"/>
          </p:nvPr>
        </p:nvSpPr>
        <p:spPr/>
        <p:txBody>
          <a:bodyPr/>
          <a:lstStyle/>
          <a:p>
            <a:r>
              <a:rPr lang="en-US" dirty="0"/>
              <a:t>Possible locations</a:t>
            </a:r>
          </a:p>
        </p:txBody>
      </p:sp>
      <p:pic>
        <p:nvPicPr>
          <p:cNvPr id="7" name="Immagine 11">
            <a:extLst>
              <a:ext uri="{FF2B5EF4-FFF2-40B4-BE49-F238E27FC236}">
                <a16:creationId xmlns:a16="http://schemas.microsoft.com/office/drawing/2014/main" id="{760E2E12-8138-4CFC-8AEF-131E855871EC}"/>
              </a:ext>
            </a:extLst>
          </p:cNvPr>
          <p:cNvPicPr>
            <a:picLocks noGrp="1"/>
          </p:cNvPicPr>
          <p:nvPr>
            <p:ph sz="half" idx="2"/>
          </p:nvPr>
        </p:nvPicPr>
        <p:blipFill>
          <a:blip r:embed="rId2"/>
          <a:stretch>
            <a:fillRect/>
          </a:stretch>
        </p:blipFill>
        <p:spPr>
          <a:xfrm>
            <a:off x="142044" y="3294632"/>
            <a:ext cx="5855532" cy="2895031"/>
          </a:xfrm>
          <a:prstGeom prst="rect">
            <a:avLst/>
          </a:prstGeom>
        </p:spPr>
      </p:pic>
      <p:pic>
        <p:nvPicPr>
          <p:cNvPr id="8" name="Immagine 12">
            <a:extLst>
              <a:ext uri="{FF2B5EF4-FFF2-40B4-BE49-F238E27FC236}">
                <a16:creationId xmlns:a16="http://schemas.microsoft.com/office/drawing/2014/main" id="{97C3F7E6-235C-4A5A-A7D2-36188AE0809F}"/>
              </a:ext>
            </a:extLst>
          </p:cNvPr>
          <p:cNvPicPr>
            <a:picLocks noGrp="1"/>
          </p:cNvPicPr>
          <p:nvPr>
            <p:ph sz="quarter" idx="4"/>
          </p:nvPr>
        </p:nvPicPr>
        <p:blipFill rotWithShape="1">
          <a:blip r:embed="rId3"/>
          <a:srcRect r="33551"/>
          <a:stretch/>
        </p:blipFill>
        <p:spPr bwMode="auto">
          <a:xfrm>
            <a:off x="6172200" y="2900757"/>
            <a:ext cx="6019800" cy="35921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056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060C-9FD7-449C-BD2D-E281AEEDE840}"/>
              </a:ext>
            </a:extLst>
          </p:cNvPr>
          <p:cNvSpPr>
            <a:spLocks noGrp="1"/>
          </p:cNvSpPr>
          <p:nvPr>
            <p:ph type="title"/>
          </p:nvPr>
        </p:nvSpPr>
        <p:spPr/>
        <p:txBody>
          <a:bodyPr/>
          <a:lstStyle/>
          <a:p>
            <a:r>
              <a:rPr lang="en-US" dirty="0"/>
              <a:t>Clustering analysis </a:t>
            </a:r>
          </a:p>
        </p:txBody>
      </p:sp>
      <p:sp>
        <p:nvSpPr>
          <p:cNvPr id="5" name="Text Placeholder 4">
            <a:extLst>
              <a:ext uri="{FF2B5EF4-FFF2-40B4-BE49-F238E27FC236}">
                <a16:creationId xmlns:a16="http://schemas.microsoft.com/office/drawing/2014/main" id="{F4CBEE8A-9F79-4205-AEF5-AAC0D6493C62}"/>
              </a:ext>
            </a:extLst>
          </p:cNvPr>
          <p:cNvSpPr>
            <a:spLocks noGrp="1"/>
          </p:cNvSpPr>
          <p:nvPr>
            <p:ph type="body" sz="quarter" idx="3"/>
          </p:nvPr>
        </p:nvSpPr>
        <p:spPr>
          <a:xfrm>
            <a:off x="6340875" y="0"/>
            <a:ext cx="5183188" cy="823912"/>
          </a:xfrm>
        </p:spPr>
        <p:txBody>
          <a:bodyPr/>
          <a:lstStyle/>
          <a:p>
            <a:r>
              <a:rPr lang="en-US" dirty="0"/>
              <a:t>Locations from Lambrate</a:t>
            </a:r>
          </a:p>
        </p:txBody>
      </p:sp>
      <p:sp>
        <p:nvSpPr>
          <p:cNvPr id="6" name="Content Placeholder 5">
            <a:extLst>
              <a:ext uri="{FF2B5EF4-FFF2-40B4-BE49-F238E27FC236}">
                <a16:creationId xmlns:a16="http://schemas.microsoft.com/office/drawing/2014/main" id="{0F759E08-C3FF-4456-98DE-DB47A7F083DB}"/>
              </a:ext>
            </a:extLst>
          </p:cNvPr>
          <p:cNvSpPr>
            <a:spLocks noGrp="1"/>
          </p:cNvSpPr>
          <p:nvPr>
            <p:ph sz="quarter" idx="4"/>
          </p:nvPr>
        </p:nvSpPr>
        <p:spPr>
          <a:xfrm>
            <a:off x="6172199" y="823912"/>
            <a:ext cx="5741633" cy="5365751"/>
          </a:xfrm>
        </p:spPr>
        <p:txBody>
          <a:bodyPr>
            <a:normAutofit fontScale="47500" lnSpcReduction="20000"/>
          </a:bodyPr>
          <a:lstStyle/>
          <a:p>
            <a:pPr lvl="0"/>
            <a:r>
              <a:rPr lang="en-US" dirty="0"/>
              <a:t>Finally, let get the addresses which can be presented to stakeholders.</a:t>
            </a:r>
          </a:p>
          <a:p>
            <a:pPr lvl="0"/>
            <a:r>
              <a:rPr lang="it-IT" dirty="0"/>
              <a:t>Via Carlo Bertolazzi Milan IT                     	 =&gt; 127.1m from Rimembranze di Lambrate</a:t>
            </a:r>
            <a:endParaRPr lang="en-US" dirty="0"/>
          </a:p>
          <a:p>
            <a:pPr lvl="0"/>
            <a:r>
              <a:rPr lang="it-IT" dirty="0"/>
              <a:t>Via Conte Rosso Milan IT                           	=&gt; 167.8m from Rimembranze di Lambrate</a:t>
            </a:r>
            <a:endParaRPr lang="en-US" dirty="0"/>
          </a:p>
          <a:p>
            <a:pPr lvl="0"/>
            <a:r>
              <a:rPr lang="it-IT" dirty="0"/>
              <a:t>Via privata Giovanni Ventura Milan IT              	=&gt; 372.2m from Rimembranze di Lambrate</a:t>
            </a:r>
            <a:endParaRPr lang="en-US" dirty="0"/>
          </a:p>
          <a:p>
            <a:pPr lvl="0"/>
            <a:r>
              <a:rPr lang="it-IT" dirty="0"/>
              <a:t>Via dei Canzi Milan IT                            		=&gt; 340.0m from Rimembranze di Lambrate</a:t>
            </a:r>
            <a:endParaRPr lang="en-US" dirty="0"/>
          </a:p>
          <a:p>
            <a:pPr lvl="0"/>
            <a:r>
              <a:rPr lang="it-IT" dirty="0"/>
              <a:t>Via Carlo Valvassori Peroni Milan IT               	=&gt; 407.7m from Rimembranze di Lambrate</a:t>
            </a:r>
            <a:endParaRPr lang="en-US" dirty="0"/>
          </a:p>
          <a:p>
            <a:pPr lvl="0"/>
            <a:r>
              <a:rPr lang="it-IT" dirty="0"/>
              <a:t>Via Riccardo Pitteri Milan IT                  	=&gt; 382.2m from Rimembranze di Lambrate</a:t>
            </a:r>
            <a:endParaRPr lang="en-US" dirty="0"/>
          </a:p>
          <a:p>
            <a:pPr lvl="0"/>
            <a:r>
              <a:rPr lang="it-IT" dirty="0"/>
              <a:t>Via Tommaso Pini Milan IT                          	=&gt; 388.0m from Rimembranze di Lambrate</a:t>
            </a:r>
            <a:endParaRPr lang="en-US" dirty="0"/>
          </a:p>
          <a:p>
            <a:pPr lvl="0"/>
            <a:r>
              <a:rPr lang="it-IT" dirty="0"/>
              <a:t>Via privata Gaetano Sbodio Milan IT                	=&gt; 400.0m from Rimembranze di Lambrate</a:t>
            </a:r>
            <a:endParaRPr lang="en-US" dirty="0"/>
          </a:p>
          <a:p>
            <a:pPr lvl="0"/>
            <a:r>
              <a:rPr lang="it-IT" dirty="0"/>
              <a:t>Via Rombon Milan IT                                	=&gt; 401.7m from Rimembranze di Lambrate</a:t>
            </a:r>
            <a:endParaRPr lang="en-US" dirty="0"/>
          </a:p>
          <a:p>
            <a:pPr lvl="0"/>
            <a:r>
              <a:rPr lang="it-IT" dirty="0"/>
              <a:t>Via Pietro Andrea Saccardo Milan IT                	=&gt; 137.7m from Rimembranze di Lambrate</a:t>
            </a:r>
            <a:endParaRPr lang="en-US" dirty="0"/>
          </a:p>
          <a:p>
            <a:pPr lvl="0"/>
            <a:r>
              <a:rPr lang="it-IT" dirty="0"/>
              <a:t>Piazza Enrico Bottini Milan IT                     	=&gt; 362.5m from Rimembranze di Lambrate</a:t>
            </a:r>
            <a:endParaRPr lang="en-US" dirty="0"/>
          </a:p>
          <a:p>
            <a:pPr lvl="0"/>
            <a:r>
              <a:rPr lang="it-IT" dirty="0"/>
              <a:t>Milan Milan IT                                     		=&gt; 300.9m from Rimembranze di Lambrate</a:t>
            </a:r>
            <a:endParaRPr lang="en-US" dirty="0"/>
          </a:p>
          <a:p>
            <a:endParaRPr lang="en-US" dirty="0"/>
          </a:p>
        </p:txBody>
      </p:sp>
      <p:pic>
        <p:nvPicPr>
          <p:cNvPr id="7" name="Immagine 13">
            <a:extLst>
              <a:ext uri="{FF2B5EF4-FFF2-40B4-BE49-F238E27FC236}">
                <a16:creationId xmlns:a16="http://schemas.microsoft.com/office/drawing/2014/main" id="{D2DAA432-0589-427E-B4F2-EADC192C9EE0}"/>
              </a:ext>
            </a:extLst>
          </p:cNvPr>
          <p:cNvPicPr>
            <a:picLocks noGrp="1"/>
          </p:cNvPicPr>
          <p:nvPr>
            <p:ph sz="half" idx="2"/>
          </p:nvPr>
        </p:nvPicPr>
        <p:blipFill>
          <a:blip r:embed="rId2"/>
          <a:stretch>
            <a:fillRect/>
          </a:stretch>
        </p:blipFill>
        <p:spPr>
          <a:xfrm>
            <a:off x="93247" y="2155874"/>
            <a:ext cx="5926554" cy="3925330"/>
          </a:xfrm>
          <a:prstGeom prst="rect">
            <a:avLst/>
          </a:prstGeom>
        </p:spPr>
      </p:pic>
    </p:spTree>
    <p:extLst>
      <p:ext uri="{BB962C8B-B14F-4D97-AF65-F5344CB8AC3E}">
        <p14:creationId xmlns:p14="http://schemas.microsoft.com/office/powerpoint/2010/main" val="416142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4788E2-9ED5-4E2C-8266-87339A4EE324}"/>
              </a:ext>
            </a:extLst>
          </p:cNvPr>
          <p:cNvSpPr>
            <a:spLocks noGrp="1"/>
          </p:cNvSpPr>
          <p:nvPr>
            <p:ph type="title"/>
          </p:nvPr>
        </p:nvSpPr>
        <p:spPr/>
        <p:txBody>
          <a:bodyPr/>
          <a:lstStyle/>
          <a:p>
            <a:r>
              <a:rPr lang="en-US" b="1" dirty="0"/>
              <a:t>Results and Discussion</a:t>
            </a:r>
            <a:endParaRPr lang="en-US" dirty="0"/>
          </a:p>
        </p:txBody>
      </p:sp>
      <p:sp>
        <p:nvSpPr>
          <p:cNvPr id="8" name="Content Placeholder 7">
            <a:extLst>
              <a:ext uri="{FF2B5EF4-FFF2-40B4-BE49-F238E27FC236}">
                <a16:creationId xmlns:a16="http://schemas.microsoft.com/office/drawing/2014/main" id="{9743252C-A788-4B80-854D-33E373778AEF}"/>
              </a:ext>
            </a:extLst>
          </p:cNvPr>
          <p:cNvSpPr>
            <a:spLocks noGrp="1"/>
          </p:cNvSpPr>
          <p:nvPr>
            <p:ph idx="1"/>
          </p:nvPr>
        </p:nvSpPr>
        <p:spPr>
          <a:xfrm>
            <a:off x="381740" y="1331650"/>
            <a:ext cx="10972060" cy="5344358"/>
          </a:xfrm>
        </p:spPr>
        <p:txBody>
          <a:bodyPr>
            <a:normAutofit fontScale="70000" lnSpcReduction="20000"/>
          </a:bodyPr>
          <a:lstStyle/>
          <a:p>
            <a:pPr algn="just"/>
            <a:r>
              <a:rPr lang="en-US" dirty="0"/>
              <a:t>Our analysis shows that although there is a great number of pizza shops in Milan's districts, there are pockets of low pizza shop density. We focused our attention to Lambrate area. Our attention focused to this area due to the low density of pizza shops and the high density of potential customers. </a:t>
            </a:r>
          </a:p>
          <a:p>
            <a:pPr algn="just"/>
            <a:r>
              <a:rPr lang="en-US" dirty="0"/>
              <a:t>After directing our attention to this narrower area of interest we first created a dense grid of location candidates (spaced 100m apart); those locations were then filtered so that those with more than two restaurants in radius of 250m and those with a Pizza Shop closer than 500m were removed.</a:t>
            </a:r>
          </a:p>
          <a:p>
            <a:pPr algn="just"/>
            <a:r>
              <a:rPr lang="en-US" dirty="0"/>
              <a:t>Those location candidates were then clustered to create zones of interest which contain greatest number of location candidates. Addresses of centers of those zones were also generated using reverse geocoding to be used as markers/starting points for more detailed local analysis based on other factors.</a:t>
            </a:r>
          </a:p>
          <a:p>
            <a:pPr algn="just"/>
            <a:r>
              <a:rPr lang="en-US" dirty="0"/>
              <a:t>Result of all this is 12 zones containing largest number of potential new Pizza Shop locations based on the district population, number of and distance to existing venues - both restaurants in general and Pizza Shop particularly. This, of course, does not imply that those zones are actually optimal locations for a new Pizza Shop! Purpose of this analysis was to only provide info on areas in Milan not crowded with existing restaurants (particularly Pizza Shops)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Tree>
    <p:extLst>
      <p:ext uri="{BB962C8B-B14F-4D97-AF65-F5344CB8AC3E}">
        <p14:creationId xmlns:p14="http://schemas.microsoft.com/office/powerpoint/2010/main" val="277694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D15B-AF25-4677-9076-DA63498F2B1B}"/>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5C5AEA10-D124-4B2F-83CE-F01938FA8DE3}"/>
              </a:ext>
            </a:extLst>
          </p:cNvPr>
          <p:cNvSpPr>
            <a:spLocks noGrp="1"/>
          </p:cNvSpPr>
          <p:nvPr>
            <p:ph idx="1"/>
          </p:nvPr>
        </p:nvSpPr>
        <p:spPr>
          <a:xfrm>
            <a:off x="301841" y="1825624"/>
            <a:ext cx="11514338" cy="4894771"/>
          </a:xfrm>
        </p:spPr>
        <p:txBody>
          <a:bodyPr>
            <a:normAutofit fontScale="85000" lnSpcReduction="10000"/>
          </a:bodyPr>
          <a:lstStyle/>
          <a:p>
            <a:pPr algn="just"/>
            <a:r>
              <a:rPr lang="en-US" dirty="0"/>
              <a:t>Purpose of this project was to identify Berlin areas close to center with low number of restaurants (particularly Pizza Shops) in order to aid stakeholders in narrowing down the search for optimal location for a new Pizza Shop. First, we obtained the districts and population from Milan city, after that we get the coordinates of each district, then, by calculating restaurant density distribution from Foursquare data and correlated to the population of each district we choose Lambrate area.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centers were created to be used as starting points for final exploration by stakeholders.</a:t>
            </a:r>
          </a:p>
          <a:p>
            <a:pPr algn="just"/>
            <a:r>
              <a:rPr lang="en-US" dirty="0"/>
              <a:t>Final decision on optimal restaurant location will be made by stakeholders based on specific characteristics of neighborhoods and locations in every recommended zone, taking into consideration additional factors like attractiveness of each location (</a:t>
            </a:r>
            <a:r>
              <a:rPr lang="en-US" dirty="0" err="1"/>
              <a:t>proximityto</a:t>
            </a:r>
            <a:r>
              <a:rPr lang="en-US" dirty="0"/>
              <a:t> park or water), levels of noise / proximity to major roads, real estate availability, prices, social and economic dynamics of every neighborhood etc.</a:t>
            </a:r>
          </a:p>
          <a:p>
            <a:endParaRPr lang="en-US" dirty="0"/>
          </a:p>
        </p:txBody>
      </p:sp>
    </p:spTree>
    <p:extLst>
      <p:ext uri="{BB962C8B-B14F-4D97-AF65-F5344CB8AC3E}">
        <p14:creationId xmlns:p14="http://schemas.microsoft.com/office/powerpoint/2010/main" val="79504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711</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Milan, Where open a pizza shop?</vt:lpstr>
      <vt:lpstr>Introduction</vt:lpstr>
      <vt:lpstr>Data</vt:lpstr>
      <vt:lpstr>Districts</vt:lpstr>
      <vt:lpstr>Analysis</vt:lpstr>
      <vt:lpstr>Lambrate Area</vt:lpstr>
      <vt:lpstr>Clustering analysis </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Milan, Where open a pizza shop?</dc:title>
  <dc:creator>Sergio Antonio López Dubón</dc:creator>
  <cp:lastModifiedBy>Sergio Antonio López Dubón</cp:lastModifiedBy>
  <cp:revision>4</cp:revision>
  <dcterms:created xsi:type="dcterms:W3CDTF">2019-05-07T17:24:10Z</dcterms:created>
  <dcterms:modified xsi:type="dcterms:W3CDTF">2019-05-07T17:41:56Z</dcterms:modified>
</cp:coreProperties>
</file>